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7" r:id="rId24"/>
    <p:sldId id="288" r:id="rId25"/>
    <p:sldId id="301" r:id="rId26"/>
    <p:sldId id="302" r:id="rId27"/>
    <p:sldId id="303" r:id="rId28"/>
    <p:sldId id="304" r:id="rId29"/>
    <p:sldId id="305" r:id="rId30"/>
    <p:sldId id="306" r:id="rId31"/>
    <p:sldId id="299" r:id="rId32"/>
    <p:sldId id="300" r:id="rId33"/>
    <p:sldId id="293" r:id="rId34"/>
    <p:sldId id="294" r:id="rId35"/>
    <p:sldId id="295" r:id="rId36"/>
    <p:sldId id="296" r:id="rId37"/>
    <p:sldId id="297" r:id="rId38"/>
    <p:sldId id="298" r:id="rId39"/>
    <p:sldId id="307" r:id="rId40"/>
    <p:sldId id="30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6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C3D3-1AED-425B-ACF7-B9ADFEA673CE}" type="datetimeFigureOut">
              <a:rPr lang="es-MX" smtClean="0"/>
              <a:pPr/>
              <a:t>16/05/2018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49A9A-6369-424A-A117-346DB5AA3BC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2737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C3D3-1AED-425B-ACF7-B9ADFEA673CE}" type="datetimeFigureOut">
              <a:rPr lang="es-MX" smtClean="0"/>
              <a:pPr/>
              <a:t>16/05/2018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49A9A-6369-424A-A117-346DB5AA3BC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701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C3D3-1AED-425B-ACF7-B9ADFEA673CE}" type="datetimeFigureOut">
              <a:rPr lang="es-MX" smtClean="0"/>
              <a:pPr/>
              <a:t>16/05/2018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49A9A-6369-424A-A117-346DB5AA3BC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7791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C3D3-1AED-425B-ACF7-B9ADFEA673CE}" type="datetimeFigureOut">
              <a:rPr lang="es-MX" smtClean="0"/>
              <a:pPr/>
              <a:t>16/05/2018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49A9A-6369-424A-A117-346DB5AA3BC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18725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C3D3-1AED-425B-ACF7-B9ADFEA673CE}" type="datetimeFigureOut">
              <a:rPr lang="es-MX" smtClean="0"/>
              <a:pPr/>
              <a:t>16/05/2018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49A9A-6369-424A-A117-346DB5AA3BC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5081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C3D3-1AED-425B-ACF7-B9ADFEA673CE}" type="datetimeFigureOut">
              <a:rPr lang="es-MX" smtClean="0"/>
              <a:pPr/>
              <a:t>16/05/2018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49A9A-6369-424A-A117-346DB5AA3BC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6767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C3D3-1AED-425B-ACF7-B9ADFEA673CE}" type="datetimeFigureOut">
              <a:rPr lang="es-MX" smtClean="0"/>
              <a:pPr/>
              <a:t>16/05/2018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49A9A-6369-424A-A117-346DB5AA3BC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00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C3D3-1AED-425B-ACF7-B9ADFEA673CE}" type="datetimeFigureOut">
              <a:rPr lang="es-MX" smtClean="0"/>
              <a:pPr/>
              <a:t>16/05/2018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49A9A-6369-424A-A117-346DB5AA3BC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1685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C3D3-1AED-425B-ACF7-B9ADFEA673CE}" type="datetimeFigureOut">
              <a:rPr lang="es-MX" smtClean="0"/>
              <a:pPr/>
              <a:t>16/05/2018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49A9A-6369-424A-A117-346DB5AA3BC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041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C3D3-1AED-425B-ACF7-B9ADFEA673CE}" type="datetimeFigureOut">
              <a:rPr lang="es-MX" smtClean="0"/>
              <a:pPr/>
              <a:t>16/05/2018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49A9A-6369-424A-A117-346DB5AA3BC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5290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C3D3-1AED-425B-ACF7-B9ADFEA673CE}" type="datetimeFigureOut">
              <a:rPr lang="es-MX" smtClean="0"/>
              <a:pPr/>
              <a:t>16/05/2018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49A9A-6369-424A-A117-346DB5AA3BC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3314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C3D3-1AED-425B-ACF7-B9ADFEA673CE}" type="datetimeFigureOut">
              <a:rPr lang="es-MX" smtClean="0"/>
              <a:pPr/>
              <a:t>16/05/2018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49A9A-6369-424A-A117-346DB5AA3BC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046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C3D3-1AED-425B-ACF7-B9ADFEA673CE}" type="datetimeFigureOut">
              <a:rPr lang="es-MX" smtClean="0"/>
              <a:pPr/>
              <a:t>16/05/2018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49A9A-6369-424A-A117-346DB5AA3BC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7632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D19C3D3-1AED-425B-ACF7-B9ADFEA673CE}" type="datetimeFigureOut">
              <a:rPr lang="es-MX" smtClean="0"/>
              <a:pPr/>
              <a:t>16/05/2018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36949A9A-6369-424A-A117-346DB5AA3BC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440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D19C3D3-1AED-425B-ACF7-B9ADFEA673CE}" type="datetimeFigureOut">
              <a:rPr lang="es-MX" smtClean="0"/>
              <a:pPr/>
              <a:t>16/05/2018</a:t>
            </a:fld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6949A9A-6369-424A-A117-346DB5AA3BC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22715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7FBDB8-9627-4C4D-A0FE-A99507633C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sz="8000" dirty="0"/>
              <a:t>Superposición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704DB4-8858-41B8-8480-0397F17E9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0" y="4928509"/>
            <a:ext cx="10572000" cy="1929491"/>
          </a:xfrm>
        </p:spPr>
        <p:txBody>
          <a:bodyPr>
            <a:normAutofit lnSpcReduction="10000"/>
          </a:bodyPr>
          <a:lstStyle/>
          <a:p>
            <a:r>
              <a:rPr lang="es-MX" dirty="0"/>
              <a:t>1CM6</a:t>
            </a:r>
          </a:p>
          <a:p>
            <a:r>
              <a:rPr lang="es-MX" dirty="0"/>
              <a:t>Equipo 2:</a:t>
            </a:r>
          </a:p>
          <a:p>
            <a:r>
              <a:rPr lang="es-MX" dirty="0"/>
              <a:t>Contreras Andrade Anthony Marco</a:t>
            </a:r>
          </a:p>
          <a:p>
            <a:r>
              <a:rPr lang="es-MX" dirty="0"/>
              <a:t>Chávez Ríos Emmanuel</a:t>
            </a:r>
          </a:p>
          <a:p>
            <a:r>
              <a:rPr lang="es-MX" dirty="0"/>
              <a:t>Carreño Fonseca Edgar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18029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64967-A8C1-4EAB-AA2B-F1D3B8D6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Suprimir entradas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30F14B6-CEE4-4819-AC9D-C02DA8CA95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1627465"/>
                <a:ext cx="10554574" cy="52305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ES" dirty="0"/>
                  <a:t>Para aplicar la superposición necesitamos aplicar las entradas una a la vez. Eso significa que tenemos que apagar todas las entradas excepto una. Cuando apagamos una entrada decimos que está </a:t>
                </a:r>
                <a:r>
                  <a:rPr lang="es-ES" i="1" dirty="0"/>
                  <a:t>suprimida</a:t>
                </a:r>
                <a:r>
                  <a:rPr lang="es-ES" dirty="0"/>
                  <a:t>.</a:t>
                </a:r>
              </a:p>
              <a:p>
                <a:pPr marL="0" indent="0">
                  <a:buNone/>
                </a:pPr>
                <a:r>
                  <a:rPr lang="es-ES" dirty="0"/>
                  <a:t>¿Qué significa apagar una fuente de voltaje? Significa que hacemos 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ES" dirty="0"/>
                  <a:t>. Esto es lo mismo que reemplazar la fuente de voltaje o la batería con un cortocircuito.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r>
                  <a:rPr lang="es-ES" dirty="0"/>
                  <a:t>¿Qué significa apagar una fuente de corriente? Significa que hacemos 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ES" dirty="0"/>
                  <a:t>. Es lo mismo que reemplazar la fuente de corriente con un circuito abierto.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30F14B6-CEE4-4819-AC9D-C02DA8CA95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1627465"/>
                <a:ext cx="10554574" cy="5230536"/>
              </a:xfrm>
              <a:blipFill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0531C926-8E27-4B77-A460-518BE72EA1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46720" t="34280" r="33188" b="52382"/>
          <a:stretch/>
        </p:blipFill>
        <p:spPr>
          <a:xfrm>
            <a:off x="4871206" y="3802311"/>
            <a:ext cx="2449585" cy="8808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1001562-FD65-4FC9-B170-A3678AA54E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47547" t="58670" r="34770" b="27992"/>
          <a:stretch/>
        </p:blipFill>
        <p:spPr>
          <a:xfrm>
            <a:off x="4871207" y="5729681"/>
            <a:ext cx="2449584" cy="8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54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371B01-300A-40A0-86C2-3EA498A5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Usar superposición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4E2D698A-A6E6-4240-9412-4D37472785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1921079"/>
                <a:ext cx="10554574" cy="4936921"/>
              </a:xfrm>
            </p:spPr>
            <p:txBody>
              <a:bodyPr/>
              <a:lstStyle/>
              <a:p>
                <a:pPr marL="0" indent="0" fontAlgn="base">
                  <a:buNone/>
                </a:pPr>
                <a:r>
                  <a:rPr lang="es-ES" dirty="0"/>
                  <a:t>En los siguientes dos esquemas, se apagó (</a:t>
                </a:r>
                <a:r>
                  <a:rPr lang="es-ES" i="1" dirty="0"/>
                  <a:t>suprimió</a:t>
                </a:r>
                <a:r>
                  <a:rPr lang="es-ES" dirty="0"/>
                  <a:t> ) una de las entradas de voltaje al reemplazarla con un cortocircuito.</a:t>
                </a:r>
              </a:p>
              <a:p>
                <a:pPr marL="0" indent="0" fontAlgn="base">
                  <a:buNone/>
                </a:pPr>
                <a:r>
                  <a:rPr lang="es-ES" dirty="0"/>
                  <a:t>Cuando igualamos a cero o suprimimos una entrada, reemplazamos una de las entradas con 0 , permitiendo que la entrada que queda brille por sí sola.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𝑉𝑠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1+0 </m:t>
                          </m:r>
                        </m:e>
                      </m:d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𝑉𝑠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0+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𝑉𝑠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2)</m:t>
                      </m:r>
                    </m:oMath>
                  </m:oMathPara>
                </a14:m>
                <a:endParaRPr lang="es-MX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MX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MX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MX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MX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E2D698A-A6E6-4240-9412-4D3747278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1921079"/>
                <a:ext cx="10554574" cy="4936921"/>
              </a:xfrm>
              <a:blipFill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3FDAA971-CBF3-4243-9187-7C7F6EFF75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45551" t="35804" r="32362" b="43871"/>
          <a:stretch/>
        </p:blipFill>
        <p:spPr>
          <a:xfrm>
            <a:off x="4352424" y="4672668"/>
            <a:ext cx="3487150" cy="173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79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6AE102-418D-488F-BA0E-A96E00B9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Usar superposición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998D0D8-78B1-4CA2-B9D3-13751B4E20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7424" y="1342240"/>
                <a:ext cx="10554574" cy="499564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Ahora resolvemos cada circuito de manera individual: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𝑉𝑠</m:t>
                          </m:r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𝑉𝑠</m:t>
                          </m:r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s-MX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MX" dirty="0">
                    <a:ea typeface="Cambria Math" panose="02040503050406030204" pitchFamily="18" charset="0"/>
                  </a:rPr>
                  <a:t>Donde </a:t>
                </a:r>
                <a14:m>
                  <m:oMath xmlns:m="http://schemas.openxmlformats.org/officeDocument/2006/math">
                    <m:r>
                      <a:rPr lang="es-MX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s-MX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s-MX" dirty="0">
                    <a:ea typeface="Cambria Math" panose="02040503050406030204" pitchFamily="18" charset="0"/>
                  </a:rPr>
                  <a:t> </a:t>
                </a:r>
                <a:r>
                  <a:rPr lang="es-ES" dirty="0"/>
                  <a:t>es la corriente causada por la fuente</a:t>
                </a:r>
                <a:r>
                  <a:rPr lang="es-MX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MX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𝑉𝑠</m:t>
                    </m:r>
                    <m:r>
                      <a:rPr lang="es-MX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s-MX" dirty="0">
                    <a:ea typeface="Cambria Math" panose="02040503050406030204" pitchFamily="18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es-MX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s-MX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s-MX" dirty="0">
                    <a:ea typeface="Cambria Math" panose="02040503050406030204" pitchFamily="18" charset="0"/>
                  </a:rPr>
                  <a:t> </a:t>
                </a:r>
                <a:r>
                  <a:rPr lang="es-ES" dirty="0"/>
                  <a:t>es la corriente causada por la fuente </a:t>
                </a:r>
                <a14:m>
                  <m:oMath xmlns:m="http://schemas.openxmlformats.org/officeDocument/2006/math">
                    <m:r>
                      <a:rPr lang="es-MX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𝑉𝑠</m:t>
                    </m:r>
                    <m:r>
                      <a:rPr lang="es-MX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s-MX" dirty="0"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s-ES" dirty="0"/>
                  <a:t>La corriente total viene de </a:t>
                </a:r>
                <a:r>
                  <a:rPr lang="es-ES" i="1" dirty="0"/>
                  <a:t>sobreponer</a:t>
                </a:r>
                <a:r>
                  <a:rPr lang="es-ES" dirty="0"/>
                  <a:t> (sumar) las corrientes de cada circuito.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2    → </m:t>
                    </m:r>
                  </m:oMath>
                </a14:m>
                <a:r>
                  <a:rPr lang="es-MX" dirty="0"/>
                  <a:t>  </a:t>
                </a:r>
                <a14:m>
                  <m:oMath xmlns:m="http://schemas.openxmlformats.org/officeDocument/2006/math">
                    <m:r>
                      <a:rPr lang="es-MX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MX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𝑉𝑠</m:t>
                        </m:r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s-MX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MX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𝑉𝑠</m:t>
                        </m:r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s-MX" b="0" i="1" dirty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s-MX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</m:t>
                    </m:r>
                  </m:oMath>
                </a14:m>
                <a:r>
                  <a:rPr lang="es-MX" dirty="0"/>
                  <a:t> </a:t>
                </a:r>
                <a14:m>
                  <m:oMath xmlns:m="http://schemas.openxmlformats.org/officeDocument/2006/math">
                    <m:r>
                      <a:rPr lang="es-MX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MX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MX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b="0" i="1" dirty="0" smtClean="0">
                                <a:latin typeface="Cambria Math" panose="02040503050406030204" pitchFamily="18" charset="0"/>
                              </a:rPr>
                              <m:t>𝑉𝑠</m:t>
                            </m:r>
                            <m:r>
                              <a:rPr lang="es-MX" b="0" i="1" dirty="0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s-MX" b="0" i="1" dirty="0" smtClean="0">
                                <a:latin typeface="Cambria Math" panose="02040503050406030204" pitchFamily="18" charset="0"/>
                              </a:rPr>
                              <m:t>𝑉𝑠</m:t>
                            </m:r>
                            <m:r>
                              <a:rPr lang="es-MX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998D0D8-78B1-4CA2-B9D3-13751B4E20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424" y="1342240"/>
                <a:ext cx="10554574" cy="4995644"/>
              </a:xfrm>
              <a:blipFill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328E918D-546A-4029-9BD1-58C25BFB87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45551" t="35804" r="32362" b="43871"/>
          <a:stretch/>
        </p:blipFill>
        <p:spPr>
          <a:xfrm>
            <a:off x="6743285" y="4599740"/>
            <a:ext cx="3487150" cy="173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85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2484169" y="1844824"/>
            <a:ext cx="720902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Superposición en CA</a:t>
            </a:r>
          </a:p>
          <a:p>
            <a:pPr algn="ctr"/>
            <a:r>
              <a:rPr lang="es-E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Ejemplos</a:t>
            </a:r>
          </a:p>
        </p:txBody>
      </p:sp>
    </p:spTree>
    <p:extLst>
      <p:ext uri="{BB962C8B-B14F-4D97-AF65-F5344CB8AC3E}">
        <p14:creationId xmlns:p14="http://schemas.microsoft.com/office/powerpoint/2010/main" val="3851511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 l="4065" t="21454" r="30630" b="69687"/>
          <a:stretch>
            <a:fillRect/>
          </a:stretch>
        </p:blipFill>
        <p:spPr bwMode="auto">
          <a:xfrm>
            <a:off x="1847528" y="2641748"/>
            <a:ext cx="8496944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 l="23435" t="35235" r="36718" b="31297"/>
          <a:stretch>
            <a:fillRect/>
          </a:stretch>
        </p:blipFill>
        <p:spPr bwMode="auto">
          <a:xfrm>
            <a:off x="3503712" y="3429000"/>
            <a:ext cx="5184576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9DE4ECBB-8017-4DC1-9F55-040DF29DB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MX" dirty="0"/>
              <a:t>Ejemplo 1 CA</a:t>
            </a:r>
          </a:p>
        </p:txBody>
      </p:sp>
    </p:spTree>
    <p:extLst>
      <p:ext uri="{BB962C8B-B14F-4D97-AF65-F5344CB8AC3E}">
        <p14:creationId xmlns:p14="http://schemas.microsoft.com/office/powerpoint/2010/main" val="3856143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4147" t="20297" r="21693" b="21625"/>
          <a:stretch>
            <a:fillRect/>
          </a:stretch>
        </p:blipFill>
        <p:spPr bwMode="auto">
          <a:xfrm>
            <a:off x="1703512" y="1124744"/>
            <a:ext cx="8748464" cy="3851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27065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3593" t="21282" r="31102" b="19657"/>
          <a:stretch>
            <a:fillRect/>
          </a:stretch>
        </p:blipFill>
        <p:spPr bwMode="auto">
          <a:xfrm>
            <a:off x="1775520" y="1196752"/>
            <a:ext cx="8496944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1257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3593" t="20297" r="24741" b="18672"/>
          <a:stretch>
            <a:fillRect/>
          </a:stretch>
        </p:blipFill>
        <p:spPr bwMode="auto">
          <a:xfrm>
            <a:off x="1703512" y="1196752"/>
            <a:ext cx="8748464" cy="4188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734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3593" t="22266" r="20033" b="20641"/>
          <a:stretch>
            <a:fillRect/>
          </a:stretch>
        </p:blipFill>
        <p:spPr bwMode="auto">
          <a:xfrm>
            <a:off x="1846512" y="1412776"/>
            <a:ext cx="8821488" cy="3707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54428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4700" t="21282" r="22247" b="30485"/>
          <a:stretch>
            <a:fillRect/>
          </a:stretch>
        </p:blipFill>
        <p:spPr bwMode="auto">
          <a:xfrm>
            <a:off x="1775520" y="1484785"/>
            <a:ext cx="8677472" cy="3221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87607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CDBDC-EB57-4C41-90E2-71771334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A005FBF-ACE9-4717-BD5D-CF9F922723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0000" y="1971412"/>
                <a:ext cx="10554574" cy="48865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dirty="0"/>
                  <a:t>La </a:t>
                </a:r>
                <a:r>
                  <a:rPr lang="es-ES" i="1" dirty="0"/>
                  <a:t>superposición</a:t>
                </a:r>
                <a:r>
                  <a:rPr lang="es-ES" dirty="0"/>
                  <a:t> es una técnica muy útil para añadir a tu conjunto de herramientas que sirve para analizar circuitos. Usa la superposición cuando tengas un circuito con entradas múltiples o múltiples fuentes de poder.</a:t>
                </a:r>
                <a:br>
                  <a:rPr lang="es-ES" dirty="0"/>
                </a:br>
                <a:endParaRPr lang="es-ES" dirty="0"/>
              </a:p>
              <a:p>
                <a:pPr marL="0" indent="0">
                  <a:buNone/>
                </a:pPr>
                <a:r>
                  <a:rPr lang="es-ES" dirty="0"/>
                  <a:t>El </a:t>
                </a:r>
                <a:r>
                  <a:rPr lang="es-ES" i="1" dirty="0"/>
                  <a:t>principio de superposición</a:t>
                </a:r>
                <a:r>
                  <a:rPr lang="es-ES" dirty="0"/>
                  <a:t> es otro nombre para la propiedad aditiva de la linealidad:</a:t>
                </a:r>
              </a:p>
              <a:p>
                <a:pPr marL="0" indent="0">
                  <a:buNone/>
                </a:pPr>
                <a:endParaRPr lang="es-MX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2)</m:t>
                      </m:r>
                    </m:oMath>
                  </m:oMathPara>
                </a14:m>
                <a:endParaRPr lang="es-MX" sz="2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A005FBF-ACE9-4717-BD5D-CF9F922723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0000" y="1971412"/>
                <a:ext cx="10554574" cy="4886587"/>
              </a:xfrm>
              <a:blipFill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15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3593" t="21282" r="22247" b="18672"/>
          <a:stretch>
            <a:fillRect/>
          </a:stretch>
        </p:blipFill>
        <p:spPr bwMode="auto">
          <a:xfrm>
            <a:off x="1847528" y="1052736"/>
            <a:ext cx="8604448" cy="391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7401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3593" t="22266" r="22800" b="18672"/>
          <a:stretch>
            <a:fillRect/>
          </a:stretch>
        </p:blipFill>
        <p:spPr bwMode="auto">
          <a:xfrm>
            <a:off x="1703512" y="1196752"/>
            <a:ext cx="8712968" cy="393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3925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4700" t="21282" r="24460" b="26547"/>
          <a:stretch>
            <a:fillRect/>
          </a:stretch>
        </p:blipFill>
        <p:spPr bwMode="auto">
          <a:xfrm>
            <a:off x="1524000" y="1412777"/>
            <a:ext cx="8784976" cy="3637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684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483367" y="1844824"/>
            <a:ext cx="721062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Superposición en CD</a:t>
            </a:r>
          </a:p>
          <a:p>
            <a:pPr algn="ctr"/>
            <a:r>
              <a:rPr lang="es-E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Ejemplos </a:t>
            </a:r>
          </a:p>
        </p:txBody>
      </p:sp>
    </p:spTree>
    <p:extLst>
      <p:ext uri="{BB962C8B-B14F-4D97-AF65-F5344CB8AC3E}">
        <p14:creationId xmlns:p14="http://schemas.microsoft.com/office/powerpoint/2010/main" val="592188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0002345-E7B7-4022-A382-7D40D3D8C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MX" dirty="0"/>
              <a:t>Ejemplo 1 CD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 t="17373" r="7511" b="66107"/>
          <a:stretch>
            <a:fillRect/>
          </a:stretch>
        </p:blipFill>
        <p:spPr bwMode="auto">
          <a:xfrm>
            <a:off x="1786639" y="1623864"/>
            <a:ext cx="8604448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 t="33733" r="49779"/>
          <a:stretch>
            <a:fillRect/>
          </a:stretch>
        </p:blipFill>
        <p:spPr bwMode="auto">
          <a:xfrm>
            <a:off x="3658847" y="2992016"/>
            <a:ext cx="4672136" cy="346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9412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2451" t="34876" r="50367" b="4091"/>
          <a:stretch>
            <a:fillRect/>
          </a:stretch>
        </p:blipFill>
        <p:spPr bwMode="auto">
          <a:xfrm>
            <a:off x="3085518" y="867157"/>
            <a:ext cx="5544616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 l="6361" t="56719" r="53792" b="29500"/>
          <a:stretch>
            <a:fillRect/>
          </a:stretch>
        </p:blipFill>
        <p:spPr bwMode="auto">
          <a:xfrm>
            <a:off x="3157348" y="5453608"/>
            <a:ext cx="518457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"/>
          <p:cNvPicPr>
            <a:picLocks noChangeAspect="1" noChangeArrowheads="1"/>
          </p:cNvPicPr>
          <p:nvPr/>
        </p:nvPicPr>
        <p:blipFill>
          <a:blip r:embed="rId2" cstate="print"/>
          <a:srcRect l="3512" t="28344" r="63282" b="48031"/>
          <a:stretch>
            <a:fillRect/>
          </a:stretch>
        </p:blipFill>
        <p:spPr bwMode="auto">
          <a:xfrm>
            <a:off x="764138" y="509852"/>
            <a:ext cx="4320480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2" cstate="print"/>
          <a:srcRect l="3512" t="54922" r="63282" b="20469"/>
          <a:stretch>
            <a:fillRect/>
          </a:stretch>
        </p:blipFill>
        <p:spPr bwMode="auto">
          <a:xfrm>
            <a:off x="766873" y="2476306"/>
            <a:ext cx="432048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4" name="63 Grupo"/>
          <p:cNvGrpSpPr/>
          <p:nvPr/>
        </p:nvGrpSpPr>
        <p:grpSpPr>
          <a:xfrm>
            <a:off x="6359236" y="457347"/>
            <a:ext cx="4320480" cy="2592288"/>
            <a:chOff x="4572000" y="332656"/>
            <a:chExt cx="4320480" cy="2592288"/>
          </a:xfrm>
        </p:grpSpPr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2066" t="37975" r="56611" b="17926"/>
            <a:stretch>
              <a:fillRect/>
            </a:stretch>
          </p:blipFill>
          <p:spPr bwMode="auto">
            <a:xfrm>
              <a:off x="4572000" y="332656"/>
              <a:ext cx="4320480" cy="2592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65 Rectángulo"/>
            <p:cNvSpPr/>
            <p:nvPr/>
          </p:nvSpPr>
          <p:spPr>
            <a:xfrm>
              <a:off x="6372200" y="908720"/>
              <a:ext cx="360040" cy="1152128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66 Rectángulo"/>
            <p:cNvSpPr/>
            <p:nvPr/>
          </p:nvSpPr>
          <p:spPr>
            <a:xfrm>
              <a:off x="5004048" y="1340768"/>
              <a:ext cx="432048" cy="50405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67 Rectángulo"/>
            <p:cNvSpPr/>
            <p:nvPr/>
          </p:nvSpPr>
          <p:spPr>
            <a:xfrm>
              <a:off x="7524328" y="980728"/>
              <a:ext cx="432048" cy="50405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9" name="Picture 7"/>
          <p:cNvPicPr>
            <a:picLocks noChangeAspect="1" noChangeArrowheads="1"/>
          </p:cNvPicPr>
          <p:nvPr/>
        </p:nvPicPr>
        <p:blipFill>
          <a:blip r:embed="rId4" cstate="print"/>
          <a:srcRect l="4147" t="28172" r="84784" b="61000"/>
          <a:stretch>
            <a:fillRect/>
          </a:stretch>
        </p:blipFill>
        <p:spPr bwMode="auto">
          <a:xfrm>
            <a:off x="6802582" y="3864140"/>
            <a:ext cx="144016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7"/>
          <p:cNvPicPr>
            <a:picLocks noChangeAspect="1" noChangeArrowheads="1"/>
          </p:cNvPicPr>
          <p:nvPr/>
        </p:nvPicPr>
        <p:blipFill>
          <a:blip r:embed="rId4" cstate="print"/>
          <a:srcRect l="4147" t="38016" r="84784" b="51156"/>
          <a:stretch>
            <a:fillRect/>
          </a:stretch>
        </p:blipFill>
        <p:spPr bwMode="auto">
          <a:xfrm>
            <a:off x="9176288" y="3792132"/>
            <a:ext cx="144016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11"/>
          <p:cNvPicPr>
            <a:picLocks noChangeAspect="1" noChangeArrowheads="1"/>
          </p:cNvPicPr>
          <p:nvPr/>
        </p:nvPicPr>
        <p:blipFill>
          <a:blip r:embed="rId5" cstate="print"/>
          <a:srcRect l="4147" t="57468" r="57113" b="23829"/>
          <a:stretch>
            <a:fillRect/>
          </a:stretch>
        </p:blipFill>
        <p:spPr bwMode="auto">
          <a:xfrm>
            <a:off x="741900" y="4453880"/>
            <a:ext cx="5040560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5" name="74 Grupo"/>
          <p:cNvGrpSpPr/>
          <p:nvPr/>
        </p:nvGrpSpPr>
        <p:grpSpPr>
          <a:xfrm>
            <a:off x="723569" y="5963478"/>
            <a:ext cx="5247860" cy="564779"/>
            <a:chOff x="723569" y="5963478"/>
            <a:chExt cx="5247860" cy="564779"/>
          </a:xfrm>
        </p:grpSpPr>
        <p:pic>
          <p:nvPicPr>
            <p:cNvPr id="73" name="Picture 11"/>
            <p:cNvPicPr>
              <a:picLocks noChangeAspect="1" noChangeArrowheads="1"/>
            </p:cNvPicPr>
            <p:nvPr/>
          </p:nvPicPr>
          <p:blipFill>
            <a:blip r:embed="rId5" cstate="print"/>
            <a:srcRect l="4147" t="76171" r="57113" b="16329"/>
            <a:stretch>
              <a:fillRect/>
            </a:stretch>
          </p:blipFill>
          <p:spPr bwMode="auto">
            <a:xfrm>
              <a:off x="795130" y="5968095"/>
              <a:ext cx="5176299" cy="548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12"/>
            <p:cNvPicPr>
              <a:picLocks noChangeAspect="1" noChangeArrowheads="1"/>
            </p:cNvPicPr>
            <p:nvPr/>
          </p:nvPicPr>
          <p:blipFill>
            <a:blip r:embed="rId6" cstate="print"/>
            <a:srcRect l="3874" t="72842" r="90592" b="20267"/>
            <a:stretch>
              <a:fillRect/>
            </a:stretch>
          </p:blipFill>
          <p:spPr bwMode="auto">
            <a:xfrm>
              <a:off x="723569" y="5963478"/>
              <a:ext cx="696848" cy="5647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12 Grupo"/>
          <p:cNvGrpSpPr/>
          <p:nvPr/>
        </p:nvGrpSpPr>
        <p:grpSpPr>
          <a:xfrm>
            <a:off x="6379613" y="472902"/>
            <a:ext cx="4464496" cy="2592288"/>
            <a:chOff x="4427984" y="404664"/>
            <a:chExt cx="4464496" cy="2592288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447" t="35547" r="53690" b="18119"/>
            <a:stretch>
              <a:fillRect/>
            </a:stretch>
          </p:blipFill>
          <p:spPr bwMode="auto">
            <a:xfrm>
              <a:off x="4427984" y="404664"/>
              <a:ext cx="4464496" cy="2592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14 Rectángulo"/>
            <p:cNvSpPr/>
            <p:nvPr/>
          </p:nvSpPr>
          <p:spPr>
            <a:xfrm>
              <a:off x="6156176" y="1124744"/>
              <a:ext cx="360040" cy="792088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15 Rectángulo"/>
            <p:cNvSpPr/>
            <p:nvPr/>
          </p:nvSpPr>
          <p:spPr>
            <a:xfrm>
              <a:off x="4572000" y="1556792"/>
              <a:ext cx="432048" cy="57606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6804248" y="620688"/>
              <a:ext cx="432048" cy="57606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 l="3593" t="39000" r="65968" b="38360"/>
          <a:stretch>
            <a:fillRect/>
          </a:stretch>
        </p:blipFill>
        <p:spPr bwMode="auto">
          <a:xfrm>
            <a:off x="1169689" y="600931"/>
            <a:ext cx="396044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/>
          <a:srcRect l="3593" t="66562" r="65968" b="11782"/>
          <a:stretch>
            <a:fillRect/>
          </a:stretch>
        </p:blipFill>
        <p:spPr bwMode="auto">
          <a:xfrm>
            <a:off x="1169689" y="2636912"/>
            <a:ext cx="396044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/>
          <a:srcRect l="4065" t="37203" r="82099" b="52579"/>
          <a:stretch>
            <a:fillRect/>
          </a:stretch>
        </p:blipFill>
        <p:spPr bwMode="auto">
          <a:xfrm>
            <a:off x="6462929" y="3335806"/>
            <a:ext cx="1800200" cy="74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4" cstate="print"/>
          <a:srcRect l="4065" t="47047" r="82099" b="42735"/>
          <a:stretch>
            <a:fillRect/>
          </a:stretch>
        </p:blipFill>
        <p:spPr bwMode="auto">
          <a:xfrm>
            <a:off x="8902234" y="3345684"/>
            <a:ext cx="1800200" cy="74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 cstate="print"/>
          <a:srcRect l="3593" t="58686" r="52686" b="23595"/>
          <a:stretch>
            <a:fillRect/>
          </a:stretch>
        </p:blipFill>
        <p:spPr bwMode="auto">
          <a:xfrm>
            <a:off x="1187105" y="4497813"/>
            <a:ext cx="5688632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5" cstate="print"/>
          <a:srcRect l="3593" t="76291" r="52686" b="16704"/>
          <a:stretch>
            <a:fillRect/>
          </a:stretch>
        </p:blipFill>
        <p:spPr bwMode="auto">
          <a:xfrm>
            <a:off x="1200753" y="6060802"/>
            <a:ext cx="5688632" cy="51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 Grupo"/>
          <p:cNvGrpSpPr/>
          <p:nvPr/>
        </p:nvGrpSpPr>
        <p:grpSpPr>
          <a:xfrm>
            <a:off x="6917986" y="623029"/>
            <a:ext cx="4653287" cy="2952328"/>
            <a:chOff x="4067944" y="548680"/>
            <a:chExt cx="4869311" cy="3024336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36047" r="54899" b="17688"/>
            <a:stretch>
              <a:fillRect/>
            </a:stretch>
          </p:blipFill>
          <p:spPr bwMode="auto">
            <a:xfrm>
              <a:off x="4067944" y="764704"/>
              <a:ext cx="4869311" cy="2808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21582" t="33573" r="71452" b="59543"/>
            <a:stretch>
              <a:fillRect/>
            </a:stretch>
          </p:blipFill>
          <p:spPr bwMode="auto">
            <a:xfrm>
              <a:off x="6084168" y="548680"/>
              <a:ext cx="720080" cy="368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12 Rectángulo"/>
            <p:cNvSpPr/>
            <p:nvPr/>
          </p:nvSpPr>
          <p:spPr>
            <a:xfrm>
              <a:off x="5940152" y="2132856"/>
              <a:ext cx="504056" cy="86409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 l="4147" t="29156" r="63201" b="36391"/>
          <a:stretch>
            <a:fillRect/>
          </a:stretch>
        </p:blipFill>
        <p:spPr bwMode="auto">
          <a:xfrm>
            <a:off x="1234159" y="679048"/>
            <a:ext cx="424847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/>
          <a:srcRect l="3512" t="33266" r="62175" b="37203"/>
          <a:stretch>
            <a:fillRect/>
          </a:stretch>
        </p:blipFill>
        <p:spPr bwMode="auto">
          <a:xfrm>
            <a:off x="1179568" y="3520765"/>
            <a:ext cx="446449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6" cstate="print"/>
          <a:srcRect l="4147" t="53766" r="82571" b="36391"/>
          <a:stretch>
            <a:fillRect/>
          </a:stretch>
        </p:blipFill>
        <p:spPr bwMode="auto">
          <a:xfrm>
            <a:off x="9764384" y="4646116"/>
            <a:ext cx="1728192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6" cstate="print"/>
          <a:srcRect l="4147" t="42938" r="82571" b="46234"/>
          <a:stretch>
            <a:fillRect/>
          </a:stretch>
        </p:blipFill>
        <p:spPr bwMode="auto">
          <a:xfrm>
            <a:off x="7028597" y="4618820"/>
            <a:ext cx="172819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3670606" y="445608"/>
            <a:ext cx="4653287" cy="2952328"/>
            <a:chOff x="4067944" y="548680"/>
            <a:chExt cx="4869311" cy="3024336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36047" r="54899" b="17688"/>
            <a:stretch>
              <a:fillRect/>
            </a:stretch>
          </p:blipFill>
          <p:spPr bwMode="auto">
            <a:xfrm>
              <a:off x="4067944" y="764704"/>
              <a:ext cx="4869311" cy="2808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21582" t="33573" r="71452" b="59543"/>
            <a:stretch>
              <a:fillRect/>
            </a:stretch>
          </p:blipFill>
          <p:spPr bwMode="auto">
            <a:xfrm>
              <a:off x="6084168" y="548680"/>
              <a:ext cx="720080" cy="368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16 Rectángulo"/>
            <p:cNvSpPr/>
            <p:nvPr/>
          </p:nvSpPr>
          <p:spPr>
            <a:xfrm>
              <a:off x="5940152" y="2132856"/>
              <a:ext cx="504056" cy="86409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/>
          <a:srcRect l="3321" t="54140" r="52958" b="28142"/>
          <a:stretch>
            <a:fillRect/>
          </a:stretch>
        </p:blipFill>
        <p:spPr bwMode="auto">
          <a:xfrm>
            <a:off x="3210744" y="3829984"/>
            <a:ext cx="5688632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 cstate="print"/>
          <a:srcRect l="3874" t="70874" r="54619" b="19313"/>
          <a:stretch>
            <a:fillRect/>
          </a:stretch>
        </p:blipFill>
        <p:spPr bwMode="auto">
          <a:xfrm>
            <a:off x="3354760" y="5478630"/>
            <a:ext cx="5400600" cy="717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34A3-9BBC-445E-8BF5-668772FC1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vamos a construir?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7073CE-EBCC-4C35-9955-FC36C8C12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s-ES" dirty="0"/>
              <a:t>Para resolver un circuito usando superposición, el primer paso es apagar o </a:t>
            </a:r>
            <a:r>
              <a:rPr lang="es-ES" i="1" dirty="0"/>
              <a:t>suprimir</a:t>
            </a:r>
            <a:r>
              <a:rPr lang="es-ES" dirty="0"/>
              <a:t> todas las entradas excepto una.</a:t>
            </a:r>
          </a:p>
          <a:p>
            <a:pPr fontAlgn="base"/>
            <a:r>
              <a:rPr lang="es-ES" dirty="0"/>
              <a:t>Para suprimir una fuente de </a:t>
            </a:r>
            <a:r>
              <a:rPr lang="es-ES" i="1" dirty="0"/>
              <a:t>voltaje</a:t>
            </a:r>
            <a:r>
              <a:rPr lang="es-ES" dirty="0"/>
              <a:t> reemplázala con un </a:t>
            </a:r>
            <a:r>
              <a:rPr lang="es-ES" i="1" dirty="0"/>
              <a:t>cortocircuito</a:t>
            </a:r>
            <a:r>
              <a:rPr lang="es-ES" dirty="0"/>
              <a:t>.</a:t>
            </a:r>
          </a:p>
          <a:p>
            <a:pPr fontAlgn="base"/>
            <a:r>
              <a:rPr lang="es-ES" dirty="0"/>
              <a:t>Para suprimir una fuente de </a:t>
            </a:r>
            <a:r>
              <a:rPr lang="es-ES" i="1" dirty="0"/>
              <a:t>corriente</a:t>
            </a:r>
            <a:r>
              <a:rPr lang="es-ES" dirty="0"/>
              <a:t> reemplázala con un circuito </a:t>
            </a:r>
            <a:r>
              <a:rPr lang="es-ES" i="1" dirty="0"/>
              <a:t>abierto</a:t>
            </a:r>
            <a:r>
              <a:rPr lang="es-ES" dirty="0"/>
              <a:t>.</a:t>
            </a:r>
          </a:p>
          <a:p>
            <a:pPr marL="0" indent="0" fontAlgn="base">
              <a:buNone/>
            </a:pPr>
            <a:r>
              <a:rPr lang="es-ES" dirty="0"/>
              <a:t>Luego analizas los circuitos resultantes más sencillos. Repite para todas las entradas.</a:t>
            </a:r>
          </a:p>
          <a:p>
            <a:pPr marL="0" indent="0" fontAlgn="base">
              <a:buNone/>
            </a:pPr>
            <a:r>
              <a:rPr lang="es-ES" dirty="0"/>
              <a:t>El resultado final es la suma de los resultados individuales.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47980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 l="1760" t="33733" r="49779"/>
          <a:stretch>
            <a:fillRect/>
          </a:stretch>
        </p:blipFill>
        <p:spPr bwMode="auto">
          <a:xfrm>
            <a:off x="3753134" y="525311"/>
            <a:ext cx="4767670" cy="366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4147" t="55734" r="59880" b="30485"/>
          <a:stretch>
            <a:fillRect/>
          </a:stretch>
        </p:blipFill>
        <p:spPr bwMode="auto">
          <a:xfrm>
            <a:off x="3733127" y="4861104"/>
            <a:ext cx="4769427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914819-A76B-8E45-B6DB-CADD5D61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/>
              <a:t>CD ejemplo 2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39ED2E10-2AD1-C24C-8B66-26A0EC777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36" y="1908666"/>
            <a:ext cx="4352925" cy="1990725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94031694-FC73-1547-BB18-001D3B6712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72" y="4216807"/>
            <a:ext cx="8128000" cy="21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6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F419BADE-6767-7542-8EFE-FDA953F6A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982" y="1908024"/>
            <a:ext cx="4409750" cy="3636963"/>
          </a:xfrm>
          <a:prstGeom prst="rect">
            <a:avLst/>
          </a:prstGeo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30E408B4-D3B7-AA49-BA54-9137013720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4" y="6067912"/>
            <a:ext cx="77914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77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CD ejemplo  3 </a:t>
            </a:r>
          </a:p>
        </p:txBody>
      </p:sp>
      <p:sp>
        <p:nvSpPr>
          <p:cNvPr id="5" name="Rectángulo 4"/>
          <p:cNvSpPr/>
          <p:nvPr/>
        </p:nvSpPr>
        <p:spPr>
          <a:xfrm>
            <a:off x="609599" y="2273644"/>
            <a:ext cx="5231027" cy="1054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Calcula la potencia y el voltaje consumidos por la resistencia de 5 ohm</a:t>
            </a:r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581309" y="2025373"/>
            <a:ext cx="4737480" cy="46601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4" name="Flecha derecha 3"/>
          <p:cNvSpPr/>
          <p:nvPr/>
        </p:nvSpPr>
        <p:spPr>
          <a:xfrm>
            <a:off x="7669427" y="3328087"/>
            <a:ext cx="535459" cy="362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" name="Conector curvado 6"/>
          <p:cNvCxnSpPr/>
          <p:nvPr/>
        </p:nvCxnSpPr>
        <p:spPr>
          <a:xfrm rot="16200000" flipH="1">
            <a:off x="7722973" y="4090087"/>
            <a:ext cx="1128584" cy="9885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>
            <a:off x="9391135" y="2800865"/>
            <a:ext cx="0" cy="708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flipH="1" flipV="1">
            <a:off x="8781535" y="3748216"/>
            <a:ext cx="609600" cy="8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10527957" y="4440195"/>
            <a:ext cx="32951" cy="1169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 flipH="1">
            <a:off x="9910119" y="6038335"/>
            <a:ext cx="650789" cy="8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346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TENEMOS 3 CIRCITOS A ANALIZAR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919" y="2650998"/>
            <a:ext cx="3444863" cy="33189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9603" y="2650998"/>
            <a:ext cx="3355257" cy="33886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60681" y="2650998"/>
            <a:ext cx="3355257" cy="33189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030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PARA 1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066270" y="2084173"/>
            <a:ext cx="6845644" cy="4555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/>
              <a:t>Se cortocircuita la fuente de 30v y se desconecta la corriente de 3</a:t>
            </a:r>
            <a:r>
              <a:rPr lang="es-MX" sz="1400" dirty="0"/>
              <a:t>A</a:t>
            </a:r>
            <a:br>
              <a:rPr lang="es-MX" dirty="0"/>
            </a:br>
            <a:r>
              <a:rPr lang="es-MX" dirty="0"/>
              <a:t>Se analiza la súper malla y la malla 2 y obtenemos que :</a:t>
            </a:r>
          </a:p>
          <a:p>
            <a:r>
              <a:rPr lang="es-MX" dirty="0"/>
              <a:t>125</a:t>
            </a:r>
            <a:r>
              <a:rPr lang="es-MX" sz="1400" dirty="0"/>
              <a:t>I1</a:t>
            </a:r>
            <a:r>
              <a:rPr lang="es-MX" dirty="0"/>
              <a:t>–30</a:t>
            </a:r>
            <a:r>
              <a:rPr lang="es-MX" sz="1400" dirty="0"/>
              <a:t>I2</a:t>
            </a:r>
            <a:r>
              <a:rPr lang="es-MX" dirty="0"/>
              <a:t> = 60</a:t>
            </a:r>
            <a:br>
              <a:rPr lang="es-MX" dirty="0"/>
            </a:br>
            <a:r>
              <a:rPr lang="es-MX" dirty="0"/>
              <a:t>-30</a:t>
            </a:r>
            <a:r>
              <a:rPr lang="es-MX" sz="1400" dirty="0"/>
              <a:t>I1 </a:t>
            </a:r>
            <a:r>
              <a:rPr lang="es-MX" dirty="0"/>
              <a:t>+70</a:t>
            </a:r>
            <a:r>
              <a:rPr lang="es-MX" sz="1400" dirty="0"/>
              <a:t>I2</a:t>
            </a:r>
            <a:r>
              <a:rPr lang="es-MX" dirty="0"/>
              <a:t> = 0</a:t>
            </a:r>
          </a:p>
          <a:p>
            <a:endParaRPr lang="es-MX" dirty="0"/>
          </a:p>
          <a:p>
            <a:r>
              <a:rPr lang="es-MX" dirty="0"/>
              <a:t>Obteniendo las corrientes tenemos que :</a:t>
            </a:r>
          </a:p>
          <a:p>
            <a:endParaRPr lang="es-MX" dirty="0"/>
          </a:p>
          <a:p>
            <a:r>
              <a:rPr lang="es-MX" dirty="0"/>
              <a:t>I1 = 84/157 A</a:t>
            </a:r>
          </a:p>
          <a:p>
            <a:r>
              <a:rPr lang="es-MX" dirty="0"/>
              <a:t>I2 = 36/157 A</a:t>
            </a:r>
            <a:br>
              <a:rPr lang="es-MX" dirty="0"/>
            </a:br>
            <a:endParaRPr lang="es-MX" dirty="0"/>
          </a:p>
          <a:p>
            <a:r>
              <a:rPr lang="es-MX" dirty="0"/>
              <a:t>Ahora calculamos el voltaje para R5</a:t>
            </a:r>
            <a:r>
              <a:rPr lang="es-MX" sz="1400" dirty="0"/>
              <a:t>OHM </a:t>
            </a:r>
            <a:r>
              <a:rPr lang="es-MX" dirty="0"/>
              <a:t>:</a:t>
            </a:r>
          </a:p>
          <a:p>
            <a:r>
              <a:rPr lang="es-MX" dirty="0"/>
              <a:t>V’ = (5) (I1-I2) = 240/157 V</a:t>
            </a:r>
            <a:br>
              <a:rPr lang="es-MX" dirty="0"/>
            </a:br>
            <a:br>
              <a:rPr lang="es-MX" dirty="0"/>
            </a:br>
            <a:r>
              <a:rPr lang="es-MX" dirty="0"/>
              <a:t> </a:t>
            </a:r>
            <a:br>
              <a:rPr lang="es-MX" dirty="0"/>
            </a:br>
            <a:endParaRPr lang="es-MX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4541" y="2323545"/>
            <a:ext cx="4388075" cy="42276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cxnSp>
        <p:nvCxnSpPr>
          <p:cNvPr id="10" name="Conector recto de flecha 9"/>
          <p:cNvCxnSpPr/>
          <p:nvPr/>
        </p:nvCxnSpPr>
        <p:spPr>
          <a:xfrm>
            <a:off x="3921210" y="4539049"/>
            <a:ext cx="8238" cy="1227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H="1">
            <a:off x="1845275" y="5873578"/>
            <a:ext cx="1795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3064475" y="2973859"/>
            <a:ext cx="0" cy="1046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flipH="1">
            <a:off x="2108885" y="4044778"/>
            <a:ext cx="7002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72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PARA 2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917989" y="1985319"/>
            <a:ext cx="6845644" cy="4555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/>
              <a:t>Se desconecta la corriente de 3</a:t>
            </a:r>
            <a:r>
              <a:rPr lang="es-MX" sz="1400" dirty="0"/>
              <a:t>A</a:t>
            </a:r>
            <a:br>
              <a:rPr lang="es-MX" dirty="0"/>
            </a:br>
            <a:r>
              <a:rPr lang="es-MX" dirty="0"/>
              <a:t>Se analiza la malla 1 y la malla 2 y obtenemos que :</a:t>
            </a:r>
          </a:p>
          <a:p>
            <a:r>
              <a:rPr lang="es-MX" dirty="0"/>
              <a:t>125</a:t>
            </a:r>
            <a:r>
              <a:rPr lang="es-MX" sz="1400" dirty="0"/>
              <a:t>I1</a:t>
            </a:r>
            <a:r>
              <a:rPr lang="es-MX" dirty="0"/>
              <a:t>–30</a:t>
            </a:r>
            <a:r>
              <a:rPr lang="es-MX" sz="1400" dirty="0"/>
              <a:t>I2</a:t>
            </a:r>
            <a:r>
              <a:rPr lang="es-MX" dirty="0"/>
              <a:t> = 0</a:t>
            </a:r>
            <a:br>
              <a:rPr lang="es-MX" dirty="0"/>
            </a:br>
            <a:r>
              <a:rPr lang="es-MX" dirty="0"/>
              <a:t>-30</a:t>
            </a:r>
            <a:r>
              <a:rPr lang="es-MX" sz="1400" dirty="0"/>
              <a:t>I1 </a:t>
            </a:r>
            <a:r>
              <a:rPr lang="es-MX" dirty="0"/>
              <a:t>+70</a:t>
            </a:r>
            <a:r>
              <a:rPr lang="es-MX" sz="1400" dirty="0"/>
              <a:t>I2</a:t>
            </a:r>
            <a:r>
              <a:rPr lang="es-MX" dirty="0"/>
              <a:t> = 30</a:t>
            </a:r>
          </a:p>
          <a:p>
            <a:endParaRPr lang="es-MX" dirty="0"/>
          </a:p>
          <a:p>
            <a:r>
              <a:rPr lang="es-MX" dirty="0"/>
              <a:t>Obteniendo las corrientes tenemos que :</a:t>
            </a:r>
          </a:p>
          <a:p>
            <a:endParaRPr lang="es-MX" dirty="0"/>
          </a:p>
          <a:p>
            <a:r>
              <a:rPr lang="es-MX" dirty="0"/>
              <a:t>I1 = 18/157 A</a:t>
            </a:r>
          </a:p>
          <a:p>
            <a:r>
              <a:rPr lang="es-MX" dirty="0"/>
              <a:t>I2 = 75/157 A</a:t>
            </a:r>
            <a:br>
              <a:rPr lang="es-MX" dirty="0"/>
            </a:br>
            <a:br>
              <a:rPr lang="es-MX" dirty="0"/>
            </a:br>
            <a:r>
              <a:rPr lang="es-MX" dirty="0"/>
              <a:t>Ahora calculamos el voltaje para R5</a:t>
            </a:r>
            <a:r>
              <a:rPr lang="es-MX" sz="1400" dirty="0"/>
              <a:t>OHM </a:t>
            </a:r>
            <a:r>
              <a:rPr lang="es-MX" dirty="0"/>
              <a:t>:</a:t>
            </a:r>
          </a:p>
          <a:p>
            <a:r>
              <a:rPr lang="es-MX" dirty="0"/>
              <a:t>V’’ = (5) (I1-I2) = -285/157 V</a:t>
            </a:r>
          </a:p>
          <a:p>
            <a:endParaRPr lang="es-MX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121" y="2321612"/>
            <a:ext cx="4087910" cy="41286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cxnSp>
        <p:nvCxnSpPr>
          <p:cNvPr id="4" name="Conector recto de flecha 3"/>
          <p:cNvCxnSpPr/>
          <p:nvPr/>
        </p:nvCxnSpPr>
        <p:spPr>
          <a:xfrm>
            <a:off x="3566984" y="4489622"/>
            <a:ext cx="8238" cy="1227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H="1">
            <a:off x="1491049" y="5824151"/>
            <a:ext cx="1795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>
            <a:off x="2710249" y="2924432"/>
            <a:ext cx="0" cy="1046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H="1">
            <a:off x="1754659" y="3995351"/>
            <a:ext cx="7002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594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PARA 3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066270" y="2084173"/>
            <a:ext cx="6845644" cy="4555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/>
              <a:t>Se cortocircuita la fuente de 60v y 30</a:t>
            </a:r>
            <a:r>
              <a:rPr lang="es-MX" sz="1400" dirty="0"/>
              <a:t>V</a:t>
            </a:r>
            <a:br>
              <a:rPr lang="es-MX" dirty="0"/>
            </a:br>
            <a:r>
              <a:rPr lang="es-MX" dirty="0"/>
              <a:t>Se analiza la súper malla y la malla 2 y obtenemos que :</a:t>
            </a:r>
          </a:p>
          <a:p>
            <a:br>
              <a:rPr lang="es-MX" dirty="0"/>
            </a:br>
            <a:r>
              <a:rPr lang="es-MX" dirty="0"/>
              <a:t>110</a:t>
            </a:r>
            <a:r>
              <a:rPr lang="es-MX" sz="1400" dirty="0"/>
              <a:t>I1</a:t>
            </a:r>
            <a:r>
              <a:rPr lang="es-MX" dirty="0"/>
              <a:t>–30</a:t>
            </a:r>
            <a:r>
              <a:rPr lang="es-MX" sz="1400" dirty="0"/>
              <a:t>I2 </a:t>
            </a:r>
            <a:r>
              <a:rPr lang="es-MX" dirty="0"/>
              <a:t>+ 15</a:t>
            </a:r>
            <a:r>
              <a:rPr lang="es-MX" sz="1400" dirty="0"/>
              <a:t>I3</a:t>
            </a:r>
            <a:r>
              <a:rPr lang="es-MX" dirty="0"/>
              <a:t> = 0</a:t>
            </a:r>
            <a:br>
              <a:rPr lang="es-MX" dirty="0"/>
            </a:br>
            <a:r>
              <a:rPr lang="es-MX" dirty="0"/>
              <a:t>-30</a:t>
            </a:r>
            <a:r>
              <a:rPr lang="es-MX" sz="1400" dirty="0"/>
              <a:t>I1 </a:t>
            </a:r>
            <a:r>
              <a:rPr lang="es-MX" dirty="0"/>
              <a:t>+70</a:t>
            </a:r>
            <a:r>
              <a:rPr lang="es-MX" sz="1400" dirty="0"/>
              <a:t>I2</a:t>
            </a:r>
            <a:r>
              <a:rPr lang="es-MX" dirty="0"/>
              <a:t> = 0</a:t>
            </a:r>
          </a:p>
          <a:p>
            <a:r>
              <a:rPr lang="es-MX" dirty="0"/>
              <a:t>-1</a:t>
            </a:r>
            <a:r>
              <a:rPr lang="es-MX" sz="1400" dirty="0"/>
              <a:t>I1 </a:t>
            </a:r>
            <a:r>
              <a:rPr lang="es-MX" dirty="0"/>
              <a:t>+1</a:t>
            </a:r>
            <a:r>
              <a:rPr lang="es-MX" sz="1400" dirty="0"/>
              <a:t>I3</a:t>
            </a:r>
            <a:r>
              <a:rPr lang="es-MX" dirty="0"/>
              <a:t> = 3</a:t>
            </a:r>
          </a:p>
          <a:p>
            <a:endParaRPr lang="es-MX" dirty="0"/>
          </a:p>
          <a:p>
            <a:r>
              <a:rPr lang="es-MX" dirty="0"/>
              <a:t>Obteniendo las corrientes tenemos que :</a:t>
            </a:r>
          </a:p>
          <a:p>
            <a:endParaRPr lang="es-MX" dirty="0"/>
          </a:p>
          <a:p>
            <a:r>
              <a:rPr lang="es-MX" dirty="0"/>
              <a:t>I1 = -63/157 A</a:t>
            </a:r>
          </a:p>
          <a:p>
            <a:r>
              <a:rPr lang="es-MX" dirty="0"/>
              <a:t>I2 = -27/157 A</a:t>
            </a:r>
            <a:br>
              <a:rPr lang="es-MX" dirty="0"/>
            </a:br>
            <a:r>
              <a:rPr lang="es-MX" dirty="0"/>
              <a:t>I2 = 408/157 A</a:t>
            </a:r>
          </a:p>
          <a:p>
            <a:endParaRPr lang="es-MX" dirty="0"/>
          </a:p>
          <a:p>
            <a:r>
              <a:rPr lang="es-MX" dirty="0"/>
              <a:t>Ahora calculamos el voltaje para R5</a:t>
            </a:r>
            <a:r>
              <a:rPr lang="es-MX" sz="1400" dirty="0"/>
              <a:t>OHM </a:t>
            </a:r>
            <a:r>
              <a:rPr lang="es-MX" dirty="0"/>
              <a:t>:</a:t>
            </a:r>
          </a:p>
          <a:p>
            <a:r>
              <a:rPr lang="es-MX" dirty="0"/>
              <a:t>V’’’ = (5) (I1-I2) = -180/157 V</a:t>
            </a:r>
            <a:br>
              <a:rPr lang="es-MX" dirty="0"/>
            </a:br>
            <a:r>
              <a:rPr lang="es-MX" dirty="0"/>
              <a:t> </a:t>
            </a:r>
            <a:br>
              <a:rPr lang="es-MX" dirty="0"/>
            </a:b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459" y="2313245"/>
            <a:ext cx="4424444" cy="43765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cxnSp>
        <p:nvCxnSpPr>
          <p:cNvPr id="9" name="Conector recto de flecha 8"/>
          <p:cNvCxnSpPr/>
          <p:nvPr/>
        </p:nvCxnSpPr>
        <p:spPr>
          <a:xfrm>
            <a:off x="3863545" y="4435592"/>
            <a:ext cx="8238" cy="1227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H="1">
            <a:off x="810000" y="6124348"/>
            <a:ext cx="1795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3006810" y="2870402"/>
            <a:ext cx="0" cy="1046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 flipH="1">
            <a:off x="2051220" y="3941321"/>
            <a:ext cx="7002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flipH="1" flipV="1">
            <a:off x="3217508" y="6127982"/>
            <a:ext cx="808735" cy="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>
            <a:off x="2605848" y="4565892"/>
            <a:ext cx="8238" cy="1227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937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COMPROBANDO EL VOLTAGE FINAL Y CALCULANDO LA POTENCIA </a:t>
            </a: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12542" t="19526" r="56498" b="38797"/>
          <a:stretch/>
        </p:blipFill>
        <p:spPr>
          <a:xfrm>
            <a:off x="560174" y="2487826"/>
            <a:ext cx="5156885" cy="3904803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211330" y="2644346"/>
            <a:ext cx="5395784" cy="3023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CALCULAMOS EL VALOR REAL DEL VOLTAJE EN LA RESISTENCIA DE 5 HOM </a:t>
            </a:r>
          </a:p>
          <a:p>
            <a:pPr algn="ctr"/>
            <a:r>
              <a:rPr lang="es-MX" dirty="0"/>
              <a:t>VT = V’ + V’’ +V’’’ = -225/157 = -1.433 V</a:t>
            </a:r>
            <a:br>
              <a:rPr lang="es-MX" dirty="0"/>
            </a:br>
            <a:r>
              <a:rPr lang="es-MX" dirty="0"/>
              <a:t>CON EL VOLTAJE OBTENEMOS LA POTENCIA :</a:t>
            </a:r>
          </a:p>
          <a:p>
            <a:pPr algn="ctr"/>
            <a:r>
              <a:rPr lang="es-MX" dirty="0"/>
              <a:t>P = (VT^2)/R = 0.41W</a:t>
            </a:r>
          </a:p>
        </p:txBody>
      </p:sp>
    </p:spTree>
    <p:extLst>
      <p:ext uri="{BB962C8B-B14F-4D97-AF65-F5344CB8AC3E}">
        <p14:creationId xmlns:p14="http://schemas.microsoft.com/office/powerpoint/2010/main" val="1042986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5B22190-0441-4A81-B782-DBE841946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CD ejemplo  4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6C82ABA-4AD9-46A0-AC08-4DE3EBA371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91" t="24372" r="23692" b="55176"/>
          <a:stretch/>
        </p:blipFill>
        <p:spPr>
          <a:xfrm>
            <a:off x="508072" y="2186380"/>
            <a:ext cx="11175855" cy="248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7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B1E71-7F31-41D9-8595-8B67685F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Describir un circuito como una función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59AB58D-D9A7-4DFA-9FDF-D1D4497825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1904301"/>
                <a:ext cx="10554574" cy="4953700"/>
              </a:xfrm>
            </p:spPr>
            <p:txBody>
              <a:bodyPr/>
              <a:lstStyle/>
              <a:p>
                <a:r>
                  <a:rPr lang="es-ES" dirty="0"/>
                  <a:t>El principio de superposición se define usando notación funcional, así que aquí hablamos un poco acerca de cómo los circuitos se pueden representar como funciones.</a:t>
                </a:r>
              </a:p>
              <a:p>
                <a:endParaRPr lang="es-ES" dirty="0"/>
              </a:p>
              <a:p>
                <a:r>
                  <a:rPr lang="es-ES" dirty="0"/>
                  <a:t> Empezamos por identificar tres cosas: las entradas, lo que hace la función y las salidas.</a:t>
                </a:r>
              </a:p>
              <a:p>
                <a:endParaRPr lang="es-ES" dirty="0"/>
              </a:p>
              <a:p>
                <a:r>
                  <a:rPr lang="es-ES" dirty="0"/>
                  <a:t>En una resistencia: de manera arbitraria decidí que el voltaje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dirty="0"/>
                  <a:t> será la entrada de nuestra función del resistor. Podemos suponer que la entrada 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MX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MX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/>
                  <a:t> se genera por alguna cosa que produce voltaje que no estamos mostrando. Designamos la salida como la cosa interesante que queremos conocer. Para esta función, la salida es la corriente 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ES" dirty="0"/>
                  <a:t> el resistor.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59AB58D-D9A7-4DFA-9FDF-D1D4497825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1904301"/>
                <a:ext cx="10554574" cy="4953700"/>
              </a:xfrm>
              <a:blipFill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578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EA067-16AB-4686-BEA6-A28BFEAE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Resolución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A4BB1F-75A7-4E6B-AF4C-F0B4DCF68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97" t="35535" r="15023" b="8990"/>
          <a:stretch/>
        </p:blipFill>
        <p:spPr>
          <a:xfrm>
            <a:off x="1688983" y="2306397"/>
            <a:ext cx="8019876" cy="380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21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2F5484-AEE0-43AD-9D44-68948A942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Describir un circuito como una función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9975D06-234C-4FA3-B6FD-BCE5B2687E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6"/>
                <a:ext cx="10554574" cy="463571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dirty="0"/>
                  <a:t>El voltaje de entrada se le aplica a los dos círculos pequeños (los círculos le indican el </a:t>
                </a:r>
                <a:r>
                  <a:rPr lang="es-ES" i="1" dirty="0"/>
                  <a:t>puerto de entrada</a:t>
                </a:r>
                <a:r>
                  <a:rPr lang="es-ES" dirty="0"/>
                  <a:t> a nuestra función). La propia función viene del resistor, por medio de la ley de Ohm. La salida de nuestra función será la corriente, 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ES" dirty="0"/>
                  <a:t>, medida por algún medidor de corriente no mostrado.</a:t>
                </a:r>
              </a:p>
              <a:p>
                <a:pPr marL="0" indent="0">
                  <a:buNone/>
                </a:pPr>
                <a:r>
                  <a:rPr lang="es-ES" dirty="0"/>
                  <a:t>Escrito como una ecuación el resistor es </a:t>
                </a:r>
              </a:p>
              <a:p>
                <a:pPr marL="0" indent="0">
                  <a:buNone/>
                </a:pPr>
                <a:br>
                  <a:rPr lang="es-E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sSub>
                        <m:sSub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:r>
                  <a:rPr lang="es-ES" dirty="0"/>
                  <a:t>Con esta notación, vemos al resistor </a:t>
                </a:r>
                <a:br>
                  <a:rPr lang="es-ES" dirty="0"/>
                </a:br>
                <a:r>
                  <a:rPr lang="es-ES" dirty="0"/>
                  <a:t>como una función que toma como </a:t>
                </a:r>
                <a:br>
                  <a:rPr lang="es-ES" dirty="0"/>
                </a:br>
                <a:r>
                  <a:rPr lang="es-ES" dirty="0"/>
                  <a:t>entrada un voltaje y tiene como </a:t>
                </a:r>
                <a:br>
                  <a:rPr lang="es-ES" dirty="0"/>
                </a:br>
                <a:r>
                  <a:rPr lang="es-ES" dirty="0"/>
                  <a:t>salida una corriente.</a:t>
                </a:r>
              </a:p>
              <a:p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9975D06-234C-4FA3-B6FD-BCE5B2687E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6"/>
                <a:ext cx="10554574" cy="4635714"/>
              </a:xfrm>
              <a:blipFill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08A45369-07D4-416E-B7B1-DCB955AF0D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53010" t="59451" r="37602" b="19837"/>
          <a:stretch/>
        </p:blipFill>
        <p:spPr>
          <a:xfrm>
            <a:off x="9015368" y="3907173"/>
            <a:ext cx="1812022" cy="216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73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99CC4-7CAD-4D0C-9339-122F6E9DB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 resistor es una función </a:t>
            </a:r>
            <a:r>
              <a:rPr lang="es-ES" i="1" dirty="0"/>
              <a:t>lineal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2C961452-2965-4915-A639-8160F98F72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ES" dirty="0"/>
                  <a:t>Al ver nuestra función para el resistor, observamos que tiene la propiedad de escalamiento: la salida, 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ES" dirty="0"/>
                  <a:t>, equivale a la entrada, 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s-ES" dirty="0"/>
                  <a:t>, escalada por una constante, 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s-ES" dirty="0"/>
                  <a:t>. Eso significa que el resistor es </a:t>
                </a:r>
                <a:r>
                  <a:rPr lang="es-ES" i="1" dirty="0"/>
                  <a:t>lineal</a:t>
                </a:r>
                <a:r>
                  <a:rPr lang="es-ES" dirty="0"/>
                  <a:t>. La propiedad de linealidad es lo que dispara nuestra habilidad de usar la superposición para ayudarnos a resolver un circuito.</a:t>
                </a:r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C961452-2965-4915-A639-8160F98F72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8684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00B5D-18F7-4235-8031-CB4541E04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Usar superposición para ayudarnos a resolver un circuito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18F59E4-1DD8-49A2-BD4F-FC11E10BAC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6357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ES" dirty="0"/>
                  <a:t>Digamos que la entrada de nuestra función consiste de dos voltajes en serie  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r>
                  <a:rPr lang="es-ES" dirty="0"/>
                  <a:t>La entrada para nuestra función consiste de dos baterías en serie</a:t>
                </a:r>
                <a:r>
                  <a:rPr lang="es-MX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𝑉𝑠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1 +  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𝑉𝑠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La función es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s-MX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s-MX" dirty="0"/>
              </a:p>
              <a:p>
                <a:pPr marL="0" indent="0">
                  <a:buNone/>
                </a:pPr>
                <a:r>
                  <a:rPr lang="es-ES" dirty="0"/>
                  <a:t>La salida de la función no ha cambiado; todavía es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s-MX" b="0" dirty="0"/>
              </a:p>
              <a:p>
                <a:pPr marL="0" indent="0">
                  <a:buNone/>
                </a:pPr>
                <a:r>
                  <a:rPr lang="es-ES" dirty="0"/>
                  <a:t>Ahora resolvemos este circuito de dos maneras: </a:t>
                </a:r>
                <a:br>
                  <a:rPr lang="es-ES" dirty="0"/>
                </a:br>
                <a:r>
                  <a:rPr lang="es-ES" dirty="0"/>
                  <a:t>primero por medio de un análisis convencional, </a:t>
                </a:r>
                <a:br>
                  <a:rPr lang="es-ES" dirty="0"/>
                </a:br>
                <a:r>
                  <a:rPr lang="es-ES" dirty="0"/>
                  <a:t>y después usando el principio de superposición.</a:t>
                </a:r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18F59E4-1DD8-49A2-BD4F-FC11E10BAC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635713"/>
              </a:xfrm>
              <a:blipFill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ECFC495F-6D45-42F7-9719-45A34AC271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50986" t="46856" r="37798" b="32311"/>
          <a:stretch/>
        </p:blipFill>
        <p:spPr>
          <a:xfrm>
            <a:off x="9483577" y="4106838"/>
            <a:ext cx="1889709" cy="190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52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7CE81A-FBE9-4D1D-8068-D36DCCFEB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s-MX" dirty="0"/>
              <a:t>Solución convencional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9DC7B8F-C483-4181-9C5D-B199EDB3A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340528"/>
                <a:ext cx="10554574" cy="301164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ES" dirty="0"/>
                  <a:t>Para resolver por medios convencionales, escribimos las ecuación de la LVK alrededor del lazo: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𝑉𝑠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𝑉𝑠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2 −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𝑖𝑅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:r>
                  <a:rPr lang="es-MX" dirty="0"/>
                  <a:t>y despejamos 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𝑉𝑠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𝑉𝑠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𝑉𝑠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𝑉𝑠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s-ES" dirty="0"/>
              </a:p>
              <a:p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9DC7B8F-C483-4181-9C5D-B199EDB3A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340528"/>
                <a:ext cx="10554574" cy="3011648"/>
              </a:xfrm>
              <a:blipFill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0C5800E4-AAC4-4549-8F32-CE4AA5E67E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50986" t="46856" r="37798" b="32311"/>
          <a:stretch/>
        </p:blipFill>
        <p:spPr>
          <a:xfrm>
            <a:off x="810000" y="4509510"/>
            <a:ext cx="1889709" cy="190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86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57B49-90D5-465C-87D3-EBFE09A2B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Solución usando el principio de superposición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428BB520-CFA3-4AD4-8510-5D4F7D42FD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1702965"/>
                <a:ext cx="10554574" cy="515503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ES" dirty="0"/>
                  <a:t>El principio de superposición se aplica a una función lineal,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s-MX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s-MX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s-MX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2)</m:t>
                      </m:r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Dice: si tienes dos entradas </a:t>
                </a:r>
                <a:r>
                  <a:rPr lang="es-MX" i="1" dirty="0"/>
                  <a:t>superpuestas</a:t>
                </a:r>
                <a:r>
                  <a:rPr lang="es-MX" dirty="0"/>
                  <a:t>,  </a:t>
                </a:r>
                <a14:m>
                  <m:oMath xmlns:m="http://schemas.openxmlformats.org/officeDocument/2006/math">
                    <m:r>
                      <a:rPr lang="es-MX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MX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MX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s-MX" dirty="0"/>
                  <a:t> puedes aplicar una entrada a la vez,  </a:t>
                </a:r>
                <a14:m>
                  <m:oMath xmlns:m="http://schemas.openxmlformats.org/officeDocument/2006/math">
                    <m:r>
                      <a:rPr lang="es-MX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MX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MX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dirty="0"/>
                  <a:t> seguida de </a:t>
                </a:r>
                <a14:m>
                  <m:oMath xmlns:m="http://schemas.openxmlformats.org/officeDocument/2006/math">
                    <m:r>
                      <a:rPr lang="es-MX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MX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MX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MX" i="1">
                        <a:latin typeface="Cambria Math" panose="02040503050406030204" pitchFamily="18" charset="0"/>
                      </a:rPr>
                      <m:t>2)</m:t>
                    </m:r>
                  </m:oMath>
                </a14:m>
                <a:r>
                  <a:rPr lang="es-MX" dirty="0"/>
                  <a:t> , y después sumar los resultados individuales para obtener la respuesta completa.</a:t>
                </a:r>
              </a:p>
              <a:p>
                <a:pPr marL="0" indent="0">
                  <a:buNone/>
                </a:pPr>
                <a:r>
                  <a:rPr lang="es-ES" dirty="0"/>
                  <a:t>Ahora usemos el principio de superposición para resolver el circuito. Como modelamos nuestro circuito como una función, podemos decir que: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𝑉𝑠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𝑉𝑠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2)</m:t>
                      </m:r>
                    </m:oMath>
                  </m:oMathPara>
                </a14:m>
                <a:endParaRPr lang="es-MX" b="0" dirty="0"/>
              </a:p>
              <a:p>
                <a:pPr marL="0" indent="0">
                  <a:buNone/>
                </a:pPr>
                <a:r>
                  <a:rPr lang="es-MX" dirty="0"/>
                  <a:t>Es lo mismo que:                                    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𝑉𝑠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𝑉𝑠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2)</m:t>
                    </m:r>
                  </m:oMath>
                </a14:m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Esto sugiere una posibilidad interesante. Dice que podemos calcular la corriente de salida de la manera convencional al aplicar las entradas combinadas </a:t>
                </a:r>
                <a14:m>
                  <m:oMath xmlns:m="http://schemas.openxmlformats.org/officeDocument/2006/math">
                    <m:r>
                      <a:rPr lang="es-MX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MX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MX" i="1">
                        <a:latin typeface="Cambria Math" panose="02040503050406030204" pitchFamily="18" charset="0"/>
                      </a:rPr>
                      <m:t>𝑉𝑠</m:t>
                    </m:r>
                    <m:r>
                      <a:rPr lang="es-MX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s-MX" i="1">
                        <a:latin typeface="Cambria Math" panose="02040503050406030204" pitchFamily="18" charset="0"/>
                      </a:rPr>
                      <m:t>𝑉𝑠</m:t>
                    </m:r>
                    <m:r>
                      <a:rPr lang="es-MX" i="1">
                        <a:latin typeface="Cambria Math" panose="02040503050406030204" pitchFamily="18" charset="0"/>
                      </a:rPr>
                      <m:t>2)</m:t>
                    </m:r>
                  </m:oMath>
                </a14:m>
                <a:r>
                  <a:rPr lang="es-MX" dirty="0"/>
                  <a:t> , o podríamos obtener la misma respuesta al calcular la función con entradas individuales </a:t>
                </a:r>
                <a14:m>
                  <m:oMath xmlns:m="http://schemas.openxmlformats.org/officeDocument/2006/math">
                    <m:r>
                      <a:rPr lang="es-MX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𝑉𝑠</m:t>
                        </m:r>
                        <m:r>
                          <a:rPr lang="es-MX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s-MX" dirty="0"/>
                  <a:t> y </a:t>
                </a:r>
                <a14:m>
                  <m:oMath xmlns:m="http://schemas.openxmlformats.org/officeDocument/2006/math">
                    <m:r>
                      <a:rPr lang="es-MX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MX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MX" i="1">
                        <a:latin typeface="Cambria Math" panose="02040503050406030204" pitchFamily="18" charset="0"/>
                      </a:rPr>
                      <m:t>𝑉𝑠</m:t>
                    </m:r>
                    <m:r>
                      <a:rPr lang="es-MX" i="1">
                        <a:latin typeface="Cambria Math" panose="02040503050406030204" pitchFamily="18" charset="0"/>
                      </a:rPr>
                      <m:t>2)</m:t>
                    </m:r>
                  </m:oMath>
                </a14:m>
                <a:r>
                  <a:rPr lang="es-MX" dirty="0"/>
                  <a:t>  y sumar los resultados. 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28BB520-CFA3-4AD4-8510-5D4F7D42FD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1702965"/>
                <a:ext cx="10554574" cy="5155035"/>
              </a:xfrm>
              <a:blipFill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1853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Ci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267</TotalTime>
  <Words>460</Words>
  <Application>Microsoft Office PowerPoint</Application>
  <PresentationFormat>Panorámica</PresentationFormat>
  <Paragraphs>116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5" baseType="lpstr">
      <vt:lpstr>Calibri</vt:lpstr>
      <vt:lpstr>Cambria Math</vt:lpstr>
      <vt:lpstr>Century Gothic</vt:lpstr>
      <vt:lpstr>Wingdings 2</vt:lpstr>
      <vt:lpstr>Citable</vt:lpstr>
      <vt:lpstr>Superposición </vt:lpstr>
      <vt:lpstr>¿Qué es?</vt:lpstr>
      <vt:lpstr>¿Qué vamos a construir?</vt:lpstr>
      <vt:lpstr>Describir un circuito como una función</vt:lpstr>
      <vt:lpstr>Describir un circuito como una función</vt:lpstr>
      <vt:lpstr>Un resistor es una función lineal</vt:lpstr>
      <vt:lpstr>Usar superposición para ayudarnos a resolver un circuito</vt:lpstr>
      <vt:lpstr>Solución convencional</vt:lpstr>
      <vt:lpstr>Solución usando el principio de superposición</vt:lpstr>
      <vt:lpstr>Suprimir entradas</vt:lpstr>
      <vt:lpstr>Usar superposición</vt:lpstr>
      <vt:lpstr>Usar superposición</vt:lpstr>
      <vt:lpstr>Presentación de PowerPoint</vt:lpstr>
      <vt:lpstr>Ejemplo 1 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 1 CD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CD ejemplo 2</vt:lpstr>
      <vt:lpstr>Presentación de PowerPoint</vt:lpstr>
      <vt:lpstr>CD ejemplo  3 </vt:lpstr>
      <vt:lpstr>TENEMOS 3 CIRCITOS A ANALIZAR</vt:lpstr>
      <vt:lpstr>PARA 1</vt:lpstr>
      <vt:lpstr>PARA 2</vt:lpstr>
      <vt:lpstr>PARA 3</vt:lpstr>
      <vt:lpstr>COMPROBANDO EL VOLTAGE FINAL Y CALCULANDO LA POTENCIA </vt:lpstr>
      <vt:lpstr>CD ejemplo  4 </vt:lpstr>
      <vt:lpstr>Resolución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Superposición</dc:title>
  <dc:creator>Anthony Marco Contreras Andrade</dc:creator>
  <cp:lastModifiedBy>Anthony Marco Contreras Andrade</cp:lastModifiedBy>
  <cp:revision>63</cp:revision>
  <dcterms:created xsi:type="dcterms:W3CDTF">2018-05-08T21:05:04Z</dcterms:created>
  <dcterms:modified xsi:type="dcterms:W3CDTF">2018-05-17T04:11:18Z</dcterms:modified>
</cp:coreProperties>
</file>